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6" r:id="rId2"/>
    <p:sldId id="302" r:id="rId3"/>
    <p:sldId id="294" r:id="rId4"/>
    <p:sldId id="307" r:id="rId5"/>
    <p:sldId id="303" r:id="rId6"/>
    <p:sldId id="305" r:id="rId7"/>
    <p:sldId id="306" r:id="rId8"/>
    <p:sldId id="308" r:id="rId9"/>
    <p:sldId id="304" r:id="rId10"/>
  </p:sldIdLst>
  <p:sldSz cx="9144000" cy="6858000" type="screen4x3"/>
  <p:notesSz cx="7315200" cy="96012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9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tags" Target="tags/tag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40B8F-AC6B-4E94-B0E2-FE02BC3CE7B2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0C872-7DCC-4022-82D5-425B0F7B73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8135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55A864E-9727-4E01-8E3E-258B856948B1}" type="datetimeFigureOut">
              <a:rPr lang="en-US" smtClean="0"/>
              <a:pPr/>
              <a:t>11/5/16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7288D54-F1F1-4714-9EED-C1D1797D88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020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2:15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2:15-2:20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85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3:14-3:15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3:14-3:15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88D54-F1F1-4714-9EED-C1D1797D887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3FD9027-7116-904C-8794-B2FD568725CA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7C882-F18E-1A4A-88F2-44E27E3A09C7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24C9-ECF6-4C4A-A51B-CE827EF4F76D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8423AAC-118E-D747-93FD-ED8D15684097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4D777A7-B350-2846-8367-12153AAD1F87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1635-B58E-4D4C-A8E1-3129EA79604E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1625-5F0D-0D46-ABAD-55F05BB995E0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8F6-7CF6-CF45-9CC7-1A843362DAC1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9E9BA05-08F7-094D-8DC9-C76E32E9F9EB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A2A72-FCE8-0F45-8083-25C90BE13358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63C166D-5DEB-A347-A4DE-A07EF624EDC9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ECE90D-57A2-8242-8CF0-C1A017B88926}" type="datetime1">
              <a:rPr lang="en-US" smtClean="0"/>
              <a:pPr/>
              <a:t>11/5/16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EDUC-L524, Fall 2014 - Session One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1257784-43FC-4CC7-93D4-7DE91C3FA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gbyoder@upui.edu" TargetMode="External"/><Relationship Id="rId4" Type="http://schemas.openxmlformats.org/officeDocument/2006/relationships/hyperlink" Target="mailto:nandini.bhowmick@indstate.edu" TargetMode="External"/><Relationship Id="rId5" Type="http://schemas.openxmlformats.org/officeDocument/2006/relationships/hyperlink" Target="mailto:mdaiga@indiana.edu" TargetMode="External"/><Relationship Id="rId6" Type="http://schemas.openxmlformats.org/officeDocument/2006/relationships/hyperlink" Target="mailto:foster90@purdue.edu" TargetMode="External"/><Relationship Id="rId7" Type="http://schemas.openxmlformats.org/officeDocument/2006/relationships/hyperlink" Target="mailto:djmohr@usi.edu" TargetMode="External"/><Relationship Id="rId8" Type="http://schemas.openxmlformats.org/officeDocument/2006/relationships/hyperlink" Target="mailto:sstump@bsu.edu" TargetMode="External"/><Relationship Id="rId9" Type="http://schemas.openxmlformats.org/officeDocument/2006/relationships/hyperlink" Target="mailto:jawoodward@bsu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anewton@purdue.edu" TargetMode="External"/><Relationship Id="rId4" Type="http://schemas.openxmlformats.org/officeDocument/2006/relationships/hyperlink" Target="mailto:dfeikes@pnc.edu" TargetMode="External"/><Relationship Id="rId5" Type="http://schemas.openxmlformats.org/officeDocument/2006/relationships/hyperlink" Target="mailto:chen1905@purdue.edu" TargetMode="External"/><Relationship Id="rId6" Type="http://schemas.openxmlformats.org/officeDocument/2006/relationships/hyperlink" Target="mailto:jncontrerasf@bsu.edu" TargetMode="External"/><Relationship Id="rId7" Type="http://schemas.openxmlformats.org/officeDocument/2006/relationships/hyperlink" Target="mailto:richa114@purdue.edu" TargetMode="External"/><Relationship Id="rId8" Type="http://schemas.openxmlformats.org/officeDocument/2006/relationships/hyperlink" Target="mailto:kgshafer@bsu.edu" TargetMode="External"/><Relationship Id="rId9" Type="http://schemas.openxmlformats.org/officeDocument/2006/relationships/hyperlink" Target="mailto:robijone@indiana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lanzoll@ius.edu" TargetMode="External"/><Relationship Id="rId4" Type="http://schemas.openxmlformats.org/officeDocument/2006/relationships/hyperlink" Target="mailto:mcreager1@gmail.com" TargetMode="External"/><Relationship Id="rId5" Type="http://schemas.openxmlformats.org/officeDocument/2006/relationships/hyperlink" Target="mailto:rhudson@usi.edu" TargetMode="External"/><Relationship Id="rId6" Type="http://schemas.openxmlformats.org/officeDocument/2006/relationships/hyperlink" Target="mailto:sstump@bsu.edu" TargetMode="External"/><Relationship Id="rId7" Type="http://schemas.openxmlformats.org/officeDocument/2006/relationships/hyperlink" Target="mailto:Jodi.Frost@indstate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gbyoder@upui.edu" TargetMode="External"/><Relationship Id="rId4" Type="http://schemas.openxmlformats.org/officeDocument/2006/relationships/hyperlink" Target="mailto:nandini.bhowmick@indstate.edu" TargetMode="External"/><Relationship Id="rId5" Type="http://schemas.openxmlformats.org/officeDocument/2006/relationships/hyperlink" Target="mailto:janewton@purdue.edu" TargetMode="External"/><Relationship Id="rId6" Type="http://schemas.openxmlformats.org/officeDocument/2006/relationships/hyperlink" Target="mailto:alanzoll@ius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amte.net/conferences/conf2014/featdambrosi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924800" cy="31242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Cambria"/>
                <a:cs typeface="Cambria"/>
              </a:rPr>
              <a:t>HAMTE Advocacy TEAMS:</a:t>
            </a:r>
            <a:br>
              <a:rPr lang="en-US" sz="4800" b="1" dirty="0" smtClean="0">
                <a:latin typeface="Cambria"/>
                <a:cs typeface="Cambria"/>
              </a:rPr>
            </a:br>
            <a:r>
              <a:rPr lang="en-US" sz="3600" dirty="0" smtClean="0"/>
              <a:t>PreK</a:t>
            </a:r>
            <a:r>
              <a:rPr lang="en-US" sz="3600" dirty="0"/>
              <a:t>-12 </a:t>
            </a:r>
            <a:r>
              <a:rPr lang="en-US" sz="3600" dirty="0" smtClean="0"/>
              <a:t>Curriculum &amp; Assessment</a:t>
            </a:r>
            <a:br>
              <a:rPr lang="en-US" sz="3600" dirty="0" smtClean="0"/>
            </a:br>
            <a:r>
              <a:rPr lang="en-US" sz="3600" dirty="0" smtClean="0"/>
              <a:t>Mathematics </a:t>
            </a:r>
            <a:r>
              <a:rPr lang="en-US" sz="3600" dirty="0"/>
              <a:t>Teacher </a:t>
            </a:r>
            <a:r>
              <a:rPr lang="en-US" sz="3600" dirty="0" smtClean="0"/>
              <a:t>Recruitment </a:t>
            </a:r>
            <a:br>
              <a:rPr lang="en-US" sz="3600" dirty="0" smtClean="0"/>
            </a:br>
            <a:r>
              <a:rPr lang="en-US" sz="3600" dirty="0" smtClean="0"/>
              <a:t>Teacher </a:t>
            </a:r>
            <a:r>
              <a:rPr lang="en-US" sz="3600" dirty="0"/>
              <a:t>Licensure Testing</a:t>
            </a:r>
            <a:endParaRPr lang="en-US" sz="3600" dirty="0">
              <a:latin typeface="Cambria"/>
              <a:cs typeface="Cambr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mbria"/>
                <a:cs typeface="Cambria"/>
              </a:rPr>
              <a:t>ICTM Conference		November 6, 2016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49530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Gina </a:t>
            </a:r>
            <a:r>
              <a:rPr lang="en-US" sz="2800" dirty="0" err="1" smtClean="0"/>
              <a:t>Borgioli</a:t>
            </a:r>
            <a:r>
              <a:rPr lang="en-US" sz="2800" dirty="0"/>
              <a:t> </a:t>
            </a:r>
            <a:r>
              <a:rPr lang="en-US" sz="2800" dirty="0" smtClean="0"/>
              <a:t>Yoder, Sheryl Stump &amp; Jill Newton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8801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10668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Cambria"/>
                <a:cs typeface="Cambria"/>
              </a:rPr>
              <a:t>Goals </a:t>
            </a:r>
            <a:r>
              <a:rPr lang="en-US" sz="4800" b="1" dirty="0" smtClean="0">
                <a:latin typeface="Cambria"/>
                <a:cs typeface="Cambria"/>
              </a:rPr>
              <a:t>for Session</a:t>
            </a:r>
            <a:endParaRPr lang="en-US" sz="4800" b="1" dirty="0">
              <a:latin typeface="Cambria"/>
              <a:cs typeface="Cambria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610600" cy="46481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Our </a:t>
            </a:r>
            <a:r>
              <a:rPr lang="en-US" sz="4000" dirty="0"/>
              <a:t>goals for this discussion session are to: </a:t>
            </a:r>
            <a:r>
              <a:rPr lang="en-US" sz="40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Provide a brief history of how/why the 3 teams were formed; and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Invite attendees to join with a team to hear what they are working </a:t>
            </a:r>
            <a:r>
              <a:rPr lang="en-US" sz="4000" dirty="0" smtClean="0"/>
              <a:t>on, to discuss ideas, &amp; make plans for </a:t>
            </a:r>
            <a:r>
              <a:rPr lang="en-US" sz="4000" dirty="0" smtClean="0"/>
              <a:t>future </a:t>
            </a:r>
            <a:r>
              <a:rPr lang="en-US" sz="4000" dirty="0" smtClean="0"/>
              <a:t>actions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Share teams’ progress with HAMTE membership via Crossroads Newsletter</a:t>
            </a:r>
            <a:r>
              <a:rPr lang="en-US" sz="4000" dirty="0"/>
              <a:t> </a:t>
            </a:r>
            <a:r>
              <a:rPr lang="en-US" sz="2800" dirty="0"/>
              <a:t>  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pPr marL="514350" indent="0">
              <a:buNone/>
            </a:pPr>
            <a:endParaRPr lang="en-US" sz="1600" dirty="0" smtClean="0"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1155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mbria"/>
                <a:cs typeface="Cambria"/>
              </a:rPr>
              <a:t>Brief History</a:t>
            </a:r>
            <a:endParaRPr lang="en-US" sz="1333" b="1" dirty="0">
              <a:latin typeface="Cambria"/>
              <a:cs typeface="Cambr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610600" cy="5029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 smtClean="0"/>
              <a:t>2014 AMTE </a:t>
            </a:r>
            <a:r>
              <a:rPr lang="en-US" sz="2800" dirty="0" smtClean="0"/>
              <a:t>General Session Talk by </a:t>
            </a:r>
            <a:r>
              <a:rPr lang="en-US" sz="2800" b="1" dirty="0" smtClean="0"/>
              <a:t>Beatriz </a:t>
            </a:r>
            <a:r>
              <a:rPr lang="en-US" sz="2800" b="1" dirty="0" err="1" smtClean="0"/>
              <a:t>D’Ambrosio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en-US" sz="2800" dirty="0" smtClean="0"/>
              <a:t>	“</a:t>
            </a:r>
            <a:r>
              <a:rPr lang="en-US" sz="2800" dirty="0"/>
              <a:t>In this talk I will reflect on and share </a:t>
            </a:r>
            <a:r>
              <a:rPr lang="en-US" sz="2800" b="1" i="1" dirty="0"/>
              <a:t>living contradictions </a:t>
            </a:r>
            <a:r>
              <a:rPr lang="en-US" sz="2800" dirty="0"/>
              <a:t>shaping our practice as mathematics teacher </a:t>
            </a:r>
            <a:r>
              <a:rPr lang="en-US" sz="2800" dirty="0" smtClean="0"/>
              <a:t>educators</a:t>
            </a:r>
            <a:r>
              <a:rPr lang="mr-IN" sz="2800" dirty="0" smtClean="0"/>
              <a:t>…</a:t>
            </a:r>
            <a:r>
              <a:rPr lang="en-US" sz="2800" dirty="0" smtClean="0"/>
              <a:t>as </a:t>
            </a:r>
            <a:r>
              <a:rPr lang="en-US" sz="2800" dirty="0"/>
              <a:t>we engage </a:t>
            </a:r>
            <a:r>
              <a:rPr lang="en-US" sz="2800" b="1" i="1" dirty="0"/>
              <a:t>in self-studies of our practices</a:t>
            </a:r>
            <a:r>
              <a:rPr lang="en-US" sz="2800" dirty="0"/>
              <a:t>. Living contradictions stem from the </a:t>
            </a:r>
            <a:r>
              <a:rPr lang="en-US" sz="2800" b="1" i="1" dirty="0"/>
              <a:t>discrepancies we identify between</a:t>
            </a:r>
            <a:r>
              <a:rPr lang="en-US" sz="2800" dirty="0"/>
              <a:t> our socio-cultural realities and the societal demands of schooling, </a:t>
            </a:r>
            <a:r>
              <a:rPr lang="en-US" sz="2800" b="1" i="1" dirty="0"/>
              <a:t>our beliefs and our practices</a:t>
            </a:r>
            <a:r>
              <a:rPr lang="en-US" sz="2800" dirty="0"/>
              <a:t>, our identities as learners and our positioning as experts, and holding visions for teaching and becoming aware of the vision of others. </a:t>
            </a:r>
            <a:r>
              <a:rPr lang="en-US" sz="2800" b="1" i="1" dirty="0"/>
              <a:t>Negotiations occur as we understand how our identities as teachers, scholars, and moral and social human beings are reflected in our practices</a:t>
            </a:r>
            <a:r>
              <a:rPr lang="en-US" sz="2800" dirty="0" smtClean="0"/>
              <a:t>.”</a:t>
            </a:r>
            <a:endParaRPr lang="en-US" sz="2800" dirty="0"/>
          </a:p>
          <a:p>
            <a:pP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4298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mbria"/>
                <a:cs typeface="Cambria"/>
              </a:rPr>
              <a:t>Brief History</a:t>
            </a:r>
            <a:endParaRPr lang="en-US" sz="1333" b="1" dirty="0">
              <a:latin typeface="Cambria"/>
              <a:cs typeface="Cambr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077200" cy="6553200"/>
          </a:xfrm>
        </p:spPr>
        <p:txBody>
          <a:bodyPr>
            <a:normAutofit fontScale="85000" lnSpcReduction="10000"/>
          </a:bodyPr>
          <a:lstStyle/>
          <a:p>
            <a:r>
              <a:rPr lang="en-US" sz="3300" b="1" dirty="0" smtClean="0"/>
              <a:t>Jan/Spring 2016 HAMTE Crossroads: President’s Message </a:t>
            </a:r>
            <a:r>
              <a:rPr lang="en-US" sz="3300" dirty="0" smtClean="0"/>
              <a:t>by </a:t>
            </a:r>
            <a:r>
              <a:rPr lang="en-US" sz="3300" b="1" dirty="0" smtClean="0"/>
              <a:t>Sheryl Stump</a:t>
            </a:r>
            <a:r>
              <a:rPr lang="en-US" sz="3300" dirty="0" smtClean="0"/>
              <a:t>. New Years Resolution to begin HAMTE Advocacy Task Force</a:t>
            </a:r>
            <a:r>
              <a:rPr lang="mr-IN" sz="3300" dirty="0" smtClean="0"/>
              <a:t>…</a:t>
            </a:r>
            <a:r>
              <a:rPr lang="en-US" sz="3300" dirty="0"/>
              <a:t>I</a:t>
            </a:r>
            <a:r>
              <a:rPr lang="en-US" sz="3300" dirty="0" smtClean="0"/>
              <a:t>nterested?</a:t>
            </a:r>
          </a:p>
          <a:p>
            <a:r>
              <a:rPr lang="en-US" sz="3300" dirty="0" smtClean="0"/>
              <a:t>Gina Yoder &amp; Jill Newton responded, “Yes!” Meetings via Skype. Surveyed HAMTE membership in </a:t>
            </a:r>
            <a:r>
              <a:rPr lang="en-US" sz="3300" b="1" dirty="0" smtClean="0"/>
              <a:t>spring 2016</a:t>
            </a:r>
            <a:r>
              <a:rPr lang="en-US" sz="3300" dirty="0" smtClean="0"/>
              <a:t>. Based on responses, 3 teams were formed and they met via Skype to develop goals.</a:t>
            </a:r>
          </a:p>
          <a:p>
            <a:r>
              <a:rPr lang="en-US" sz="3300" b="1" dirty="0" smtClean="0"/>
              <a:t>Summer </a:t>
            </a:r>
            <a:r>
              <a:rPr lang="en-US" sz="3300" b="1" dirty="0" smtClean="0"/>
              <a:t>2016: </a:t>
            </a:r>
            <a:r>
              <a:rPr lang="en-US" sz="3300" dirty="0"/>
              <a:t>G</a:t>
            </a:r>
            <a:r>
              <a:rPr lang="en-US" sz="3300" dirty="0" smtClean="0"/>
              <a:t>oals </a:t>
            </a:r>
            <a:r>
              <a:rPr lang="en-US" sz="3300" dirty="0" smtClean="0"/>
              <a:t>and possible action items for each team were published in HAMTE Crossroads.</a:t>
            </a:r>
          </a:p>
          <a:p>
            <a:r>
              <a:rPr lang="en-US" sz="3300" b="1" dirty="0" smtClean="0"/>
              <a:t>Fall 2016: </a:t>
            </a:r>
            <a:r>
              <a:rPr lang="en-US" sz="3300" dirty="0" smtClean="0"/>
              <a:t>3 groups continued to meet via Skype. Gina, Sheryl and Jill submitted proposals for Advocacy Discussion Group meetings at ICTM (fall 2016) and AMTE (Sat., 2/11/17 8-9am). </a:t>
            </a:r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44865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b="1" dirty="0"/>
              <a:t>PreK-12 Curriculum </a:t>
            </a:r>
            <a:r>
              <a:rPr lang="en-US" b="1" dirty="0" smtClean="0"/>
              <a:t>&amp; </a:t>
            </a:r>
            <a:br>
              <a:rPr lang="en-US" b="1" dirty="0" smtClean="0"/>
            </a:br>
            <a:r>
              <a:rPr lang="en-US" b="1" dirty="0" smtClean="0"/>
              <a:t>Assessment</a:t>
            </a:r>
            <a:r>
              <a:rPr lang="en-US" b="1" dirty="0"/>
              <a:t>/Standardized Testing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5105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Gina </a:t>
            </a:r>
            <a:r>
              <a:rPr lang="en-US" sz="3200" dirty="0"/>
              <a:t>Yoder </a:t>
            </a:r>
            <a:r>
              <a:rPr lang="en-US" sz="3200" dirty="0" smtClean="0"/>
              <a:t>(leader</a:t>
            </a:r>
            <a:r>
              <a:rPr lang="en-US" sz="3200" dirty="0"/>
              <a:t>, Curriculum)  </a:t>
            </a:r>
            <a:r>
              <a:rPr lang="en-US" sz="3200" u="sng" dirty="0">
                <a:solidFill>
                  <a:srgbClr val="000000"/>
                </a:solidFill>
                <a:hlinkClick r:id="rId3"/>
              </a:rPr>
              <a:t>gbyoder@upui.edu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</a:p>
          <a:p>
            <a:r>
              <a:rPr lang="en-US" sz="3200" dirty="0" err="1"/>
              <a:t>Nandini</a:t>
            </a:r>
            <a:r>
              <a:rPr lang="en-US" sz="3200" dirty="0"/>
              <a:t> </a:t>
            </a:r>
            <a:r>
              <a:rPr lang="en-US" sz="3200" dirty="0" err="1"/>
              <a:t>Bhowmick</a:t>
            </a:r>
            <a:r>
              <a:rPr lang="en-US" sz="3200" dirty="0"/>
              <a:t> </a:t>
            </a:r>
            <a:r>
              <a:rPr lang="en-US" sz="3200" dirty="0" smtClean="0"/>
              <a:t>(leader</a:t>
            </a:r>
            <a:r>
              <a:rPr lang="en-US" sz="3200" dirty="0"/>
              <a:t>, </a:t>
            </a:r>
            <a:r>
              <a:rPr lang="en-US" sz="3200" dirty="0" smtClean="0"/>
              <a:t>Assessment-</a:t>
            </a:r>
            <a:r>
              <a:rPr lang="en-US" sz="3200" dirty="0" smtClean="0"/>
              <a:t>-</a:t>
            </a:r>
            <a:r>
              <a:rPr lang="en-US" sz="3200" dirty="0" smtClean="0"/>
              <a:t>TBD</a:t>
            </a:r>
            <a:r>
              <a:rPr lang="en-US" sz="3200" dirty="0" smtClean="0"/>
              <a:t>)  </a:t>
            </a:r>
            <a:r>
              <a:rPr lang="en-US" sz="3200" u="sng" dirty="0">
                <a:hlinkClick r:id="rId4"/>
              </a:rPr>
              <a:t>nandini.bhowmick@indstate.edu</a:t>
            </a:r>
            <a:r>
              <a:rPr lang="en-US" sz="3200" dirty="0"/>
              <a:t> </a:t>
            </a:r>
          </a:p>
          <a:p>
            <a:r>
              <a:rPr lang="en-US" sz="3200" dirty="0"/>
              <a:t>Mike </a:t>
            </a:r>
            <a:r>
              <a:rPr lang="en-US" sz="3200" dirty="0" err="1"/>
              <a:t>Daiga</a:t>
            </a:r>
            <a:r>
              <a:rPr lang="en-US" sz="3200" dirty="0"/>
              <a:t>  </a:t>
            </a:r>
            <a:r>
              <a:rPr lang="en-US" sz="3200" u="sng" dirty="0">
                <a:hlinkClick r:id="rId5"/>
              </a:rPr>
              <a:t>mdaiga@indiana.edu</a:t>
            </a:r>
            <a:r>
              <a:rPr lang="en-US" sz="3200" dirty="0"/>
              <a:t> </a:t>
            </a:r>
          </a:p>
          <a:p>
            <a:r>
              <a:rPr lang="en-US" sz="3200" dirty="0"/>
              <a:t>Brooke Max  </a:t>
            </a:r>
            <a:r>
              <a:rPr lang="en-US" sz="3200" u="sng" dirty="0">
                <a:hlinkClick r:id="rId6"/>
              </a:rPr>
              <a:t>foster90@purdue.edu</a:t>
            </a:r>
            <a:r>
              <a:rPr lang="en-US" sz="3200" dirty="0"/>
              <a:t> </a:t>
            </a:r>
          </a:p>
          <a:p>
            <a:r>
              <a:rPr lang="en-US" sz="3200" dirty="0"/>
              <a:t>Doris Mohr </a:t>
            </a:r>
            <a:r>
              <a:rPr lang="en-US" sz="3200" u="sng" dirty="0">
                <a:hlinkClick r:id="rId7"/>
              </a:rPr>
              <a:t>djmohr@usi.edu</a:t>
            </a:r>
            <a:r>
              <a:rPr lang="en-US" sz="3200" dirty="0"/>
              <a:t> </a:t>
            </a:r>
          </a:p>
          <a:p>
            <a:r>
              <a:rPr lang="en-US" sz="3200" dirty="0"/>
              <a:t>Sheryl Stump </a:t>
            </a:r>
            <a:r>
              <a:rPr lang="en-US" sz="3200" u="sng" dirty="0">
                <a:hlinkClick r:id="rId8"/>
              </a:rPr>
              <a:t>sstump@bsu.edu</a:t>
            </a:r>
            <a:r>
              <a:rPr lang="en-US" sz="3200" dirty="0"/>
              <a:t> </a:t>
            </a:r>
          </a:p>
          <a:p>
            <a:r>
              <a:rPr lang="en-US" sz="3200" dirty="0"/>
              <a:t>Jerry Woodward  </a:t>
            </a:r>
            <a:r>
              <a:rPr lang="en-US" sz="3200" u="sng" dirty="0">
                <a:hlinkClick r:id="rId9"/>
              </a:rPr>
              <a:t>jawoodward@bsu.edu</a:t>
            </a:r>
            <a:r>
              <a:rPr lang="en-US" sz="3200" dirty="0"/>
              <a:t> </a:t>
            </a:r>
          </a:p>
          <a:p>
            <a:pP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407305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b="1" dirty="0"/>
              <a:t>Mathematics Teacher Recruitment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5105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Jill </a:t>
            </a:r>
            <a:r>
              <a:rPr lang="en-US" sz="3200" dirty="0"/>
              <a:t>Newton </a:t>
            </a:r>
            <a:r>
              <a:rPr lang="en-US" sz="3200" dirty="0" smtClean="0"/>
              <a:t>(leader</a:t>
            </a:r>
            <a:r>
              <a:rPr lang="en-US" sz="3200" dirty="0"/>
              <a:t>)  </a:t>
            </a:r>
            <a:r>
              <a:rPr lang="en-US" sz="3200" u="sng" dirty="0">
                <a:hlinkClick r:id="rId3"/>
              </a:rPr>
              <a:t>janewton@purdue.edu</a:t>
            </a:r>
            <a:r>
              <a:rPr lang="en-US" sz="3200" dirty="0"/>
              <a:t> </a:t>
            </a:r>
          </a:p>
          <a:p>
            <a:r>
              <a:rPr lang="en-US" sz="3200" dirty="0"/>
              <a:t>David </a:t>
            </a:r>
            <a:r>
              <a:rPr lang="en-US" sz="3200" dirty="0" err="1"/>
              <a:t>Feikes</a:t>
            </a:r>
            <a:r>
              <a:rPr lang="en-US" sz="3200" dirty="0"/>
              <a:t> </a:t>
            </a:r>
            <a:r>
              <a:rPr lang="en-US" sz="3200" dirty="0" smtClean="0"/>
              <a:t>(leader</a:t>
            </a:r>
            <a:r>
              <a:rPr lang="en-US" sz="3200" dirty="0"/>
              <a:t>?</a:t>
            </a:r>
            <a:r>
              <a:rPr lang="en-US" sz="3200" dirty="0" smtClean="0"/>
              <a:t>)  </a:t>
            </a:r>
            <a:r>
              <a:rPr lang="en-US" sz="3200" u="sng" dirty="0">
                <a:hlinkClick r:id="rId4"/>
              </a:rPr>
              <a:t>dfeikes@pnc.edu</a:t>
            </a:r>
            <a:r>
              <a:rPr lang="en-US" sz="3200" dirty="0"/>
              <a:t> </a:t>
            </a:r>
          </a:p>
          <a:p>
            <a:r>
              <a:rPr lang="en-US" sz="3200" dirty="0" err="1"/>
              <a:t>Lizhen</a:t>
            </a:r>
            <a:r>
              <a:rPr lang="en-US" sz="3200" dirty="0"/>
              <a:t> Chen  </a:t>
            </a:r>
            <a:r>
              <a:rPr lang="en-US" sz="3200" u="sng" dirty="0">
                <a:hlinkClick r:id="rId5"/>
              </a:rPr>
              <a:t>chen1905@purdue.edu</a:t>
            </a:r>
            <a:r>
              <a:rPr lang="en-US" sz="3200" dirty="0"/>
              <a:t> </a:t>
            </a:r>
          </a:p>
          <a:p>
            <a:r>
              <a:rPr lang="en-US" sz="3200" dirty="0"/>
              <a:t>José Contreras  </a:t>
            </a:r>
            <a:r>
              <a:rPr lang="en-US" sz="3200" u="sng" dirty="0">
                <a:hlinkClick r:id="rId6"/>
              </a:rPr>
              <a:t>jncontrerasf@bsu.edu</a:t>
            </a:r>
            <a:r>
              <a:rPr lang="en-US" sz="3200" dirty="0"/>
              <a:t> </a:t>
            </a:r>
          </a:p>
          <a:p>
            <a:r>
              <a:rPr lang="en-US" sz="3200" dirty="0"/>
              <a:t>Sue Ellen Richardson  </a:t>
            </a:r>
            <a:r>
              <a:rPr lang="en-US" sz="3200" u="sng" dirty="0">
                <a:hlinkClick r:id="rId7"/>
              </a:rPr>
              <a:t>richa114@purdue.edu</a:t>
            </a:r>
            <a:r>
              <a:rPr lang="en-US" sz="3200" dirty="0"/>
              <a:t> </a:t>
            </a:r>
          </a:p>
          <a:p>
            <a:r>
              <a:rPr lang="en-US" sz="3200" dirty="0"/>
              <a:t>Kathy Shafer  </a:t>
            </a:r>
            <a:r>
              <a:rPr lang="en-US" sz="3200" u="sng" dirty="0">
                <a:hlinkClick r:id="rId8"/>
              </a:rPr>
              <a:t>kgshafer@bsu.edu</a:t>
            </a:r>
            <a:r>
              <a:rPr lang="en-US" sz="3200" dirty="0"/>
              <a:t> </a:t>
            </a:r>
          </a:p>
          <a:p>
            <a:r>
              <a:rPr lang="en-US" sz="3200" dirty="0"/>
              <a:t>Robin Jones   </a:t>
            </a:r>
            <a:r>
              <a:rPr lang="en-US" sz="3200" u="sng" dirty="0">
                <a:hlinkClick r:id="rId9"/>
              </a:rPr>
              <a:t>robijone@indiana.edu</a:t>
            </a:r>
            <a:r>
              <a:rPr lang="en-US" sz="3200" dirty="0"/>
              <a:t> </a:t>
            </a:r>
          </a:p>
          <a:p>
            <a:pP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011419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b="1" dirty="0"/>
              <a:t>Teacher Licensure Testing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5105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Alan </a:t>
            </a:r>
            <a:r>
              <a:rPr lang="en-US" sz="3200" dirty="0" err="1"/>
              <a:t>Zollman</a:t>
            </a:r>
            <a:r>
              <a:rPr lang="en-US" sz="3200" dirty="0"/>
              <a:t> </a:t>
            </a:r>
            <a:r>
              <a:rPr lang="en-US" sz="3200" dirty="0" smtClean="0"/>
              <a:t>(leader</a:t>
            </a:r>
            <a:r>
              <a:rPr lang="en-US" sz="3200" dirty="0"/>
              <a:t>) </a:t>
            </a:r>
            <a:r>
              <a:rPr lang="en-US" sz="3200" u="sng" dirty="0" smtClean="0">
                <a:hlinkClick r:id="rId3"/>
              </a:rPr>
              <a:t>alanzoll</a:t>
            </a:r>
            <a:r>
              <a:rPr lang="en-US" sz="3200" u="sng" dirty="0">
                <a:hlinkClick r:id="rId3"/>
              </a:rPr>
              <a:t>@</a:t>
            </a:r>
            <a:r>
              <a:rPr lang="en-US" sz="3200" u="sng" dirty="0" smtClean="0">
                <a:hlinkClick r:id="rId3"/>
              </a:rPr>
              <a:t>ius.edu</a:t>
            </a:r>
            <a:endParaRPr lang="en-US" sz="3200" dirty="0"/>
          </a:p>
          <a:p>
            <a:r>
              <a:rPr lang="en-US" sz="3200" dirty="0"/>
              <a:t>Mark </a:t>
            </a:r>
            <a:r>
              <a:rPr lang="en-US" sz="3200" dirty="0" err="1"/>
              <a:t>Creager</a:t>
            </a:r>
            <a:r>
              <a:rPr lang="en-US" sz="3200" dirty="0"/>
              <a:t>  </a:t>
            </a:r>
            <a:r>
              <a:rPr lang="en-US" sz="3200" u="sng" dirty="0">
                <a:hlinkClick r:id="rId4"/>
              </a:rPr>
              <a:t>mcreager1@gmail.com</a:t>
            </a:r>
            <a:r>
              <a:rPr lang="en-US" sz="3200" dirty="0"/>
              <a:t> </a:t>
            </a:r>
          </a:p>
          <a:p>
            <a:r>
              <a:rPr lang="en-US" sz="3200" dirty="0"/>
              <a:t>Rick Hudson  </a:t>
            </a:r>
            <a:r>
              <a:rPr lang="en-US" sz="3200" u="sng" dirty="0">
                <a:hlinkClick r:id="rId5"/>
              </a:rPr>
              <a:t>rhudson@usi.edu</a:t>
            </a:r>
            <a:r>
              <a:rPr lang="en-US" sz="3200" dirty="0"/>
              <a:t> </a:t>
            </a:r>
          </a:p>
          <a:p>
            <a:r>
              <a:rPr lang="en-US" sz="3200" dirty="0"/>
              <a:t>Sheryl Stump </a:t>
            </a:r>
            <a:r>
              <a:rPr lang="en-US" sz="3200" u="sng" dirty="0">
                <a:hlinkClick r:id="rId6"/>
              </a:rPr>
              <a:t>sstump@bsu.edu</a:t>
            </a:r>
            <a:r>
              <a:rPr lang="en-US" sz="3200" dirty="0"/>
              <a:t> </a:t>
            </a:r>
          </a:p>
          <a:p>
            <a:r>
              <a:rPr lang="en-US" sz="3200" dirty="0"/>
              <a:t>Jodi Frost  </a:t>
            </a:r>
            <a:r>
              <a:rPr lang="en-US" sz="3200" u="sng" dirty="0">
                <a:hlinkClick r:id="rId7"/>
              </a:rPr>
              <a:t>Jodi.Frost@indstate.edu</a:t>
            </a:r>
            <a:r>
              <a:rPr lang="en-US" sz="3200" dirty="0"/>
              <a:t> (tentative)</a:t>
            </a:r>
          </a:p>
          <a:p>
            <a:pP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288070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b="1" dirty="0" smtClean="0"/>
              <a:t>Updates in </a:t>
            </a:r>
            <a:r>
              <a:rPr lang="en-US" b="1" dirty="0" smtClean="0"/>
              <a:t>HAMTE Crossroads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Prek-12 </a:t>
            </a:r>
            <a:r>
              <a:rPr lang="en-US" sz="3200" dirty="0"/>
              <a:t>Curriculum: Gina Yoder </a:t>
            </a:r>
            <a:r>
              <a:rPr lang="en-US" sz="3200" u="sng" dirty="0" smtClean="0">
                <a:hlinkClick r:id="rId3"/>
              </a:rPr>
              <a:t>gbyoder</a:t>
            </a:r>
            <a:r>
              <a:rPr lang="en-US" sz="3200" u="sng" dirty="0">
                <a:hlinkClick r:id="rId3"/>
              </a:rPr>
              <a:t>@upui.edu</a:t>
            </a:r>
            <a:r>
              <a:rPr lang="en-US" sz="3200" dirty="0"/>
              <a:t> </a:t>
            </a:r>
          </a:p>
          <a:p>
            <a:pPr>
              <a:buNone/>
            </a:pPr>
            <a:r>
              <a:rPr lang="en-US" sz="3200" dirty="0" smtClean="0"/>
              <a:t>Prek-</a:t>
            </a:r>
            <a:r>
              <a:rPr lang="en-US" sz="3200" dirty="0"/>
              <a:t>12 Assessment: </a:t>
            </a:r>
            <a:r>
              <a:rPr lang="en-US" sz="3200" dirty="0" err="1"/>
              <a:t>Nandini</a:t>
            </a:r>
            <a:r>
              <a:rPr lang="en-US" sz="3200" dirty="0"/>
              <a:t> </a:t>
            </a:r>
            <a:r>
              <a:rPr lang="en-US" sz="3200" dirty="0" err="1" smtClean="0"/>
              <a:t>Bhowmick</a:t>
            </a:r>
            <a:r>
              <a:rPr lang="en-US" sz="3200" dirty="0" smtClean="0"/>
              <a:t> </a:t>
            </a:r>
            <a:r>
              <a:rPr lang="en-US" sz="3200" u="sng" dirty="0" smtClean="0">
                <a:hlinkClick r:id="rId4"/>
              </a:rPr>
              <a:t>nandini.bhowmick</a:t>
            </a:r>
            <a:r>
              <a:rPr lang="en-US" sz="3200" u="sng" dirty="0">
                <a:hlinkClick r:id="rId4"/>
              </a:rPr>
              <a:t>@indstate.edu</a:t>
            </a:r>
            <a:r>
              <a:rPr lang="en-US" sz="3200" dirty="0"/>
              <a:t> </a:t>
            </a:r>
          </a:p>
          <a:p>
            <a:pPr>
              <a:buNone/>
            </a:pPr>
            <a:r>
              <a:rPr lang="en-US" sz="3200" dirty="0" smtClean="0"/>
              <a:t>Mathematics Teacher Recruitment: Jill Newton </a:t>
            </a:r>
            <a:r>
              <a:rPr lang="en-US" sz="3200" u="sng" dirty="0" smtClean="0">
                <a:hlinkClick r:id="rId5"/>
              </a:rPr>
              <a:t>janewton</a:t>
            </a:r>
            <a:r>
              <a:rPr lang="en-US" sz="3200" u="sng" dirty="0">
                <a:hlinkClick r:id="rId5"/>
              </a:rPr>
              <a:t>@purdue.edu</a:t>
            </a:r>
            <a:r>
              <a:rPr lang="en-US" sz="3200" dirty="0"/>
              <a:t> </a:t>
            </a:r>
          </a:p>
          <a:p>
            <a:pPr>
              <a:buNone/>
            </a:pPr>
            <a:r>
              <a:rPr lang="en-US" sz="3200" dirty="0" smtClean="0"/>
              <a:t>Teacher Licensure </a:t>
            </a:r>
            <a:r>
              <a:rPr lang="en-US" sz="3200" dirty="0"/>
              <a:t>Testing: Alan </a:t>
            </a:r>
            <a:r>
              <a:rPr lang="en-US" sz="3200" dirty="0" err="1"/>
              <a:t>Zollman</a:t>
            </a:r>
            <a:r>
              <a:rPr lang="en-US" sz="3200" dirty="0"/>
              <a:t> </a:t>
            </a:r>
            <a:r>
              <a:rPr lang="en-US" sz="3200" u="sng" dirty="0" smtClean="0">
                <a:hlinkClick r:id="rId6"/>
              </a:rPr>
              <a:t>alanzoll</a:t>
            </a:r>
            <a:r>
              <a:rPr lang="en-US" sz="3200" u="sng" dirty="0">
                <a:hlinkClick r:id="rId6"/>
              </a:rPr>
              <a:t>@ius.edu</a:t>
            </a:r>
            <a:endParaRPr lang="en-US" sz="3200" dirty="0"/>
          </a:p>
          <a:p>
            <a:pPr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75976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mbria"/>
                <a:cs typeface="Cambria"/>
              </a:rPr>
              <a:t>Reference</a:t>
            </a:r>
            <a:endParaRPr lang="en-US" sz="1333" b="1" dirty="0">
              <a:latin typeface="Cambria"/>
              <a:cs typeface="Cambri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3200" dirty="0" err="1"/>
              <a:t>D’Ambrosio</a:t>
            </a:r>
            <a:r>
              <a:rPr lang="en-US" sz="3200" dirty="0"/>
              <a:t>, B. (2014). </a:t>
            </a:r>
            <a:r>
              <a:rPr lang="en-US" sz="3200" i="1" dirty="0"/>
              <a:t>Living contradictions: Negotiating practices as mathematics teacher educators.</a:t>
            </a:r>
            <a:r>
              <a:rPr lang="en-US" sz="3200" dirty="0"/>
              <a:t> General Session Talk at Association of Mathematics Teacher Educators (AMTE). Retrieved from </a:t>
            </a:r>
            <a:r>
              <a:rPr lang="en-US" sz="3200" u="sng" dirty="0">
                <a:hlinkClick r:id="rId3"/>
              </a:rPr>
              <a:t>http://amte.net/conferences/conf2014/featdambrosio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4413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L441 &amp;amp; L524&amp;#x0D;&amp;#x0A;Issues in Bilingual/multicultural education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Session Overview&amp;quot;&quot;/&gt;&lt;property id=&quot;20307&quot; value=&quot;257&quot;/&gt;&lt;/object&gt;&lt;object type=&quot;3&quot; unique_id=&quot;10038&quot;&gt;&lt;property id=&quot;20148&quot; value=&quot;5&quot;/&gt;&lt;property id=&quot;20300&quot; value=&quot;Slide 4 - &amp;quot;Introduction: Adriana Brandt&amp;quot;&quot;/&gt;&lt;property id=&quot;20307&quot; value=&quot;258&quot;/&gt;&lt;/object&gt;&lt;object type=&quot;3&quot; unique_id=&quot;10039&quot;&gt;&lt;property id=&quot;20148&quot; value=&quot;5&quot;/&gt;&lt;property id=&quot;20300&quot; value=&quot;Slide 5 - &amp;quot;Who are we?&amp;quot;&quot;/&gt;&lt;property id=&quot;20307&quot; value=&quot;259&quot;/&gt;&lt;/object&gt;&lt;object type=&quot;3&quot; unique_id=&quot;10070&quot;&gt;&lt;property id=&quot;20148&quot; value=&quot;5&quot;/&gt;&lt;property id=&quot;20300&quot; value=&quot;Slide 6 - &amp;quot;Who are we?&amp;quot;&quot;/&gt;&lt;property id=&quot;20307&quot; value=&quot;260&quot;/&gt;&lt;/object&gt;&lt;object type=&quot;3&quot; unique_id=&quot;10120&quot;&gt;&lt;property id=&quot;20148&quot; value=&quot;5&quot;/&gt;&lt;property id=&quot;20300&quot; value=&quot;Slide 7 - &amp;quot;Who are we?&amp;quot;&quot;/&gt;&lt;property id=&quot;20307&quot; value=&quot;261&quot;/&gt;&lt;/object&gt;&lt;object type=&quot;3&quot; unique_id=&quot;10145&quot;&gt;&lt;property id=&quot;20148&quot; value=&quot;5&quot;/&gt;&lt;property id=&quot;20300&quot; value=&quot;Slide 9 - &amp;quot;Classroom agreements &amp;amp; values&amp;quot;&quot;/&gt;&lt;property id=&quot;20307&quot; value=&quot;262&quot;/&gt;&lt;/object&gt;&lt;object type=&quot;3&quot; unique_id=&quot;10182&quot;&gt;&lt;property id=&quot;20148&quot; value=&quot;5&quot;/&gt;&lt;property id=&quot;20300&quot; value=&quot;Slide 10 - &amp;quot;Our classroom agreements&amp;quot;&quot;/&gt;&lt;property id=&quot;20307&quot; value=&quot;263&quot;/&gt;&lt;/object&gt;&lt;object type=&quot;3&quot; unique_id=&quot;10183&quot;&gt;&lt;property id=&quot;20148&quot; value=&quot;5&quot;/&gt;&lt;property id=&quot;20300&quot; value=&quot;Slide 11 - &amp;quot;Course Expectations&amp;quot;&quot;/&gt;&lt;property id=&quot;20307&quot; value=&quot;264&quot;/&gt;&lt;/object&gt;&lt;object type=&quot;3&quot; unique_id=&quot;10228&quot;&gt;&lt;property id=&quot;20148&quot; value=&quot;5&quot;/&gt;&lt;property id=&quot;20300&quot; value=&quot;Slide 3 - &amp;quot;Building Community&amp;quot;&quot;/&gt;&lt;property id=&quot;20307&quot; value=&quot;266&quot;/&gt;&lt;/object&gt;&lt;object type=&quot;3&quot; unique_id=&quot;10229&quot;&gt;&lt;property id=&quot;20148&quot; value=&quot;5&quot;/&gt;&lt;property id=&quot;20300&quot; value=&quot;Slide 8 - &amp;quot;Classroom Agreements&amp;quot;&quot;/&gt;&lt;property id=&quot;20307&quot; value=&quot;265&quot;/&gt;&lt;/object&gt;&lt;object type=&quot;3&quot; unique_id=&quot;10282&quot;&gt;&lt;property id=&quot;20148&quot; value=&quot;5&quot;/&gt;&lt;property id=&quot;20300&quot; value=&quot;Slide 12 - &amp;quot;Syllabus&amp;quot;&quot;/&gt;&lt;property id=&quot;20307&quot; value=&quot;267&quot;/&gt;&lt;/object&gt;&lt;object type=&quot;3&quot; unique_id=&quot;10283&quot;&gt;&lt;property id=&quot;20148&quot; value=&quot;5&quot;/&gt;&lt;property id=&quot;20300&quot; value=&quot;Slide 13 - &amp;quot;Project TARGETt&amp;quot;&quot;/&gt;&lt;property id=&quot;20307&quot; value=&quot;268&quot;/&gt;&lt;/object&gt;&lt;object type=&quot;3&quot; unique_id=&quot;10410&quot;&gt;&lt;property id=&quot;20148&quot; value=&quot;5&quot;/&gt;&lt;property id=&quot;20300&quot; value=&quot;Slide 14 - &amp;quot;Activity: CARE and 3-question share&amp;quot;&quot;/&gt;&lt;property id=&quot;20307&quot; value=&quot;270&quot;/&gt;&lt;/object&gt;&lt;object type=&quot;3&quot; unique_id=&quot;10479&quot;&gt;&lt;property id=&quot;20148&quot; value=&quot;5&quot;/&gt;&lt;property id=&quot;20300&quot; value=&quot;Slide 15 - &amp;quot;CARE + 3 question share&amp;quot;&quot;/&gt;&lt;property id=&quot;20307&quot; value=&quot;271&quot;/&gt;&lt;/object&gt;&lt;object type=&quot;3&quot; unique_id=&quot;10557&quot;&gt;&lt;property id=&quot;20148&quot; value=&quot;5&quot;/&gt;&lt;property id=&quot;20300&quot; value=&quot;Slide 16 - &amp;quot;In-group share: CARE and 3 questions&amp;quot;&quot;/&gt;&lt;property id=&quot;20307&quot; value=&quot;273&quot;/&gt;&lt;/object&gt;&lt;object type=&quot;3&quot; unique_id=&quot;10710&quot;&gt;&lt;property id=&quot;20148&quot; value=&quot;5&quot;/&gt;&lt;property id=&quot;20300&quot; value=&quot;Slide 17 - &amp;quot;Reporting out: Our questions&amp;quot;&quot;/&gt;&lt;property id=&quot;20307&quot; value=&quot;279&quot;/&gt;&lt;/object&gt;&lt;object type=&quot;3&quot; unique_id=&quot;10789&quot;&gt;&lt;property id=&quot;20148&quot; value=&quot;5&quot;/&gt;&lt;property id=&quot;20300&quot; value=&quot;Slide 18 - &amp;quot;John Goodlad’s question&amp;quot;&quot;/&gt;&lt;property id=&quot;20307&quot; value=&quot;280&quot;/&gt;&lt;/object&gt;&lt;object type=&quot;3&quot; unique_id=&quot;10952&quot;&gt;&lt;property id=&quot;20148&quot; value=&quot;5&quot;/&gt;&lt;property id=&quot;20300&quot; value=&quot;Slide 19 - &amp;quot;Theoretically-Practically?&amp;quot;&quot;/&gt;&lt;property id=&quot;20307&quot; value=&quot;281&quot;/&gt;&lt;/object&gt;&lt;object type=&quot;3&quot; unique_id=&quot;10953&quot;&gt;&lt;property id=&quot;20148&quot; value=&quot;5&quot;/&gt;&lt;property id=&quot;20300&quot; value=&quot;Slide 20 - &amp;quot;Reality&amp;quot;&quot;/&gt;&lt;property id=&quot;20307&quot; value=&quot;282&quot;/&gt;&lt;/object&gt;&lt;object type=&quot;3&quot; unique_id=&quot;11192&quot;&gt;&lt;property id=&quot;20148&quot; value=&quot;5&quot;/&gt;&lt;property id=&quot;20300&quot; value=&quot;Slide 21 - &amp;quot;Project TARGETt &amp;amp; Inclusion&amp;quot;&quot;/&gt;&lt;property id=&quot;20307&quot; value=&quot;284&quot;/&gt;&lt;/object&gt;&lt;object type=&quot;3&quot; unique_id=&quot;11224&quot;&gt;&lt;property id=&quot;20148&quot; value=&quot;5&quot;/&gt;&lt;property id=&quot;20300&quot; value=&quot;Slide 22 - &amp;quot;Renewed Teachers CARE&amp;quot;&quot;/&gt;&lt;property id=&quot;20307&quot; value=&quot;285&quot;/&gt;&lt;/object&gt;&lt;object type=&quot;3&quot; unique_id=&quot;11599&quot;&gt;&lt;property id=&quot;20148&quot; value=&quot;5&quot;/&gt;&lt;property id=&quot;20300&quot; value=&quot;Slide 23 - &amp;quot;Renewed Teachers CARE: Collaborate&amp;quot;&quot;/&gt;&lt;property id=&quot;20307&quot; value=&quot;286&quot;/&gt;&lt;/object&gt;&lt;object type=&quot;3&quot; unique_id=&quot;11740&quot;&gt;&lt;property id=&quot;20148&quot; value=&quot;5&quot;/&gt;&lt;property id=&quot;20300&quot; value=&quot;Slide 24 - &amp;quot;Renewed Teachers CARE: Advocate&amp;quot;&quot;/&gt;&lt;property id=&quot;20307&quot; value=&quot;287&quot;/&gt;&lt;/object&gt;&lt;object type=&quot;3&quot; unique_id=&quot;11857&quot;&gt;&lt;property id=&quot;20148&quot; value=&quot;5&quot;/&gt;&lt;property id=&quot;20300&quot; value=&quot;Slide 25 - &amp;quot;Renewed Teachers CARE: Reflect&amp;quot;&quot;/&gt;&lt;property id=&quot;20307&quot; value=&quot;288&quot;/&gt;&lt;/object&gt;&lt;object type=&quot;3&quot; unique_id=&quot;11858&quot;&gt;&lt;property id=&quot;20148&quot; value=&quot;5&quot;/&gt;&lt;property id=&quot;20300&quot; value=&quot;Slide 26 - &amp;quot;Renewed Teachers CARE: Empower&amp;quot;&quot;/&gt;&lt;property id=&quot;20307&quot; value=&quot;289&quot;/&gt;&lt;/object&gt;&lt;object type=&quot;3&quot; unique_id=&quot;12045&quot;&gt;&lt;property id=&quot;20148&quot; value=&quot;5&quot;/&gt;&lt;property id=&quot;20300&quot; value=&quot;Slide 27 - &amp;quot;Concepts and theories&amp;quot;&quot;/&gt;&lt;property id=&quot;20307&quot; value=&quot;290&quot;/&gt;&lt;/object&gt;&lt;object type=&quot;3&quot; unique_id=&quot;12046&quot;&gt;&lt;property id=&quot;20148&quot; value=&quot;5&quot;/&gt;&lt;property id=&quot;20300&quot; value=&quot;Slide 28 - &amp;quot;Concept as tool?&amp;quot;&quot;/&gt;&lt;property id=&quot;20307&quot; value=&quot;291&quot;/&gt;&lt;/object&gt;&lt;object type=&quot;3&quot; unique_id=&quot;12146&quot;&gt;&lt;property id=&quot;20148&quot; value=&quot;5&quot;/&gt;&lt;property id=&quot;20300&quot; value=&quot;Slide 29 - &amp;quot;Project TARGETt, revisited&amp;quot;&quot;/&gt;&lt;property id=&quot;20307&quot; value=&quot;292&quot;/&gt;&lt;/object&gt;&lt;object type=&quot;3&quot; unique_id=&quot;12283&quot;&gt;&lt;property id=&quot;20148&quot; value=&quot;5&quot;/&gt;&lt;property id=&quot;20300&quot; value=&quot;Slide 30 - &amp;quot;Posted to Oncourse for review…&amp;quot;&quot;/&gt;&lt;property id=&quot;20307&quot; value=&quot;293&quot;/&gt;&lt;/object&gt;&lt;object type=&quot;3&quot; unique_id=&quot;12284&quot;&gt;&lt;property id=&quot;20148&quot; value=&quot;5&quot;/&gt;&lt;property id=&quot;20300&quot; value=&quot;Slide 31 - &amp;quot;Preview of Homework&amp;quot;&quot;/&gt;&lt;property id=&quot;20307&quot; value=&quot;294&quot;/&gt;&lt;/object&gt;&lt;object type=&quot;3&quot; unique_id=&quot;12609&quot;&gt;&lt;property id=&quot;20148&quot; value=&quot;5&quot;/&gt;&lt;property id=&quot;20300&quot; value=&quot;Slide 32 - &amp;quot;Sample items reflecting cultural identity&amp;quot;&quot;/&gt;&lt;property id=&quot;20307&quot; value=&quot;295&quot;/&gt;&lt;/object&gt;&lt;object type=&quot;3&quot; unique_id=&quot;12644&quot;&gt;&lt;property id=&quot;20148&quot; value=&quot;5&quot;/&gt;&lt;property id=&quot;20300&quot; value=&quot;Slide 33 - &amp;quot;Collaborative Advocacy Grouping&amp;quot;&quot;/&gt;&lt;property id=&quot;20307&quot; value=&quot;296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11848</TotalTime>
  <Words>416</Words>
  <Application>Microsoft Macintosh PowerPoint</Application>
  <PresentationFormat>On-screen Show (4:3)</PresentationFormat>
  <Paragraphs>63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Median</vt:lpstr>
      <vt:lpstr>HAMTE Advocacy TEAMS: PreK-12 Curriculum &amp; Assessment Mathematics Teacher Recruitment  Teacher Licensure Testing</vt:lpstr>
      <vt:lpstr>Goals for Session</vt:lpstr>
      <vt:lpstr>Brief History</vt:lpstr>
      <vt:lpstr>Brief History</vt:lpstr>
      <vt:lpstr>PreK-12 Curriculum &amp;  Assessment/Standardized Testing</vt:lpstr>
      <vt:lpstr>Mathematics Teacher Recruitment</vt:lpstr>
      <vt:lpstr>Teacher Licensure Testing</vt:lpstr>
      <vt:lpstr>Updates in HAMTE Crossroads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L441 &amp; L524</dc:title>
  <dc:creator>School Of Education</dc:creator>
  <cp:lastModifiedBy>Gina Yoder</cp:lastModifiedBy>
  <cp:revision>252</cp:revision>
  <cp:lastPrinted>2012-01-18T19:14:07Z</cp:lastPrinted>
  <dcterms:created xsi:type="dcterms:W3CDTF">2015-03-27T23:11:28Z</dcterms:created>
  <dcterms:modified xsi:type="dcterms:W3CDTF">2016-11-06T01:15:25Z</dcterms:modified>
</cp:coreProperties>
</file>